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6" r:id="rId2"/>
    <p:sldId id="300" r:id="rId3"/>
    <p:sldId id="301" r:id="rId4"/>
    <p:sldId id="303" r:id="rId5"/>
    <p:sldId id="304" r:id="rId6"/>
    <p:sldId id="305" r:id="rId7"/>
    <p:sldId id="306" r:id="rId8"/>
    <p:sldId id="314" r:id="rId9"/>
    <p:sldId id="307" r:id="rId10"/>
    <p:sldId id="309" r:id="rId11"/>
    <p:sldId id="316" r:id="rId12"/>
    <p:sldId id="315" r:id="rId13"/>
    <p:sldId id="317" r:id="rId14"/>
    <p:sldId id="31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1"/>
  </p:normalViewPr>
  <p:slideViewPr>
    <p:cSldViewPr snapToGrid="0" snapToObjects="1">
      <p:cViewPr varScale="1">
        <p:scale>
          <a:sx n="121" d="100"/>
          <a:sy n="121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47EA0-A58D-7442-B14F-AF684CE40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B5B1B0-8A28-9942-9798-82CFFDFDD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D2F5B8-4005-5B4D-AC05-4A8F4B0E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23F180-9021-EE44-A429-5C63D59C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F17069-A47C-4549-A079-4A0ED567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92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90342-1C50-BB4A-8190-FC3C325B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191001-531B-A04F-9C7C-BF3D8AD09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A9E713-76F8-0A4A-9C4A-07428999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50D39-A42D-3642-86B1-B2930447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810C08-79A1-E046-9D1E-9A043B66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60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A9CDCA-C0D9-4E4E-ADCE-897353D0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1EF9BB-2FD9-F04C-B87E-B55AF9C1C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725083-8D28-BC48-BA9C-ABE57FAE7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8517E8-824F-E144-A97B-55FED90C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31D848-12F4-4F47-9B64-A94F8B21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20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9D04E-6E89-0B43-939F-7C7D7F0C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9CB961-7F3E-C145-8931-A6E0416A4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A3D724-82CC-E74C-91F3-1ED40578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EED883-B7DD-614E-BB72-7EC7D6DA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A9F351-4DA2-464D-9078-BB63CB73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58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0BAB2-3476-E24E-8B74-47907163E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30A53-F28E-154D-BCA0-71020C945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43DF68-5237-234B-A37A-A967CFBA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3F0B8-35C5-844A-A9C8-D751A1B3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D52BCA-0001-7C41-A555-91838D1D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90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99F25-6B3E-934C-8709-B1C5C594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266C2-8FA8-754E-BC1F-500884BDD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27B4F7-ABBF-3B4B-B626-022F76197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BB5352-F556-BA4E-9CE7-49DFA4A0A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18E3B0-1092-1F42-9992-CAD004795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6C83FA-5632-A14D-806E-351DCCE6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16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267B9-0EED-8D45-849A-3EDEAB2E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7E8559-BC3D-B74B-A0E1-D947DF51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29CB77-5473-BC4D-AF58-54C85B0B8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8A85A4B-18EE-3F4F-A430-A1FCD000B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F34329-FB5B-EF42-8A1A-7E0537006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616443D-7B9C-2B49-B88C-2A8E36FB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AC5E44E-88D1-564B-9D99-98102B16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168D1F5-483E-304C-8ECD-70A8AF71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1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44C48-584C-9848-BF04-BBCC1ED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669F88-FAF4-0D43-81A9-64850EFC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A2A97A-18B5-2348-8473-B177BA64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DA1B60-A5A7-2447-BA42-09307F50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8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791D6D-3C6B-E345-AF21-513D4744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8614D4-F355-8943-B25A-18AF0630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F0AF6C-1666-6742-9FE2-E371B6D73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45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73EB7-9C79-C548-86C2-19E7CF1A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9D545F-812D-E847-8939-E005BED8B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BF9972-7ADD-8944-82E8-833946F84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0932F8-5F14-8743-B407-50E90F9C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6C01DA-4FAC-2F40-9250-5CDA36A0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837A81-A7C7-4F4C-A4A4-DC382C7F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47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07DDA-22DC-1943-BCF0-215E2DDE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8009AB-450D-FA46-A4B5-CFBFD8BDA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345CE0-D19D-5C48-BB29-8BEFBEAA4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972414-C65F-B34D-AF3F-2B45985E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D87FE-CACC-AF43-AEAA-19720FAF7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1987CD-3B09-B840-B15F-A8000AFC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00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7691-C7ED-1247-990A-D94B3EB7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BBCC77-4DC6-B946-B62C-8442DB2F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8122CE-2873-3046-A300-1FEBBEA45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F3784-E683-354E-972E-8985F9C474D5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59466C-1B6F-2C4F-A458-D1991BF45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FD6F8E-0467-F64A-A5CD-612F65115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F01C8-E729-774E-9BD4-61346B0EAD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45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タイトル 1"/>
          <p:cNvSpPr txBox="1"/>
          <p:nvPr/>
        </p:nvSpPr>
        <p:spPr>
          <a:xfrm>
            <a:off x="1128835" y="746538"/>
            <a:ext cx="9922329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3200" dirty="0"/>
              <a:t>МАГНИТООПТИЧЕСКАЯ СТРУКТУРА КОЛЛАЙДЕРА </a:t>
            </a:r>
            <a:r>
              <a:rPr lang="en-US" sz="3200" dirty="0"/>
              <a:t>NICA </a:t>
            </a:r>
            <a:r>
              <a:rPr lang="ru-RU" sz="3200" dirty="0"/>
              <a:t>С ВЫСОКОЙ КРИТИЧЕСКОЙ ЭНЕРГИЕЙ.</a:t>
            </a:r>
          </a:p>
        </p:txBody>
      </p:sp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sp>
        <p:nvSpPr>
          <p:cNvPr id="135" name="テキスト ボックス 91"/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/>
              <a:t>Институт </a:t>
            </a:r>
            <a:r>
              <a:rPr b="1" dirty="0" err="1"/>
              <a:t>Ядерных</a:t>
            </a:r>
            <a:r>
              <a:rPr b="1" dirty="0"/>
              <a:t> </a:t>
            </a:r>
            <a:r>
              <a:rPr b="1" dirty="0" err="1"/>
              <a:t>Исследований</a:t>
            </a:r>
            <a:r>
              <a:rPr dirty="0"/>
              <a:t> </a:t>
            </a:r>
            <a:r>
              <a:rPr dirty="0" err="1"/>
              <a:t>Российской</a:t>
            </a:r>
            <a:r>
              <a:rPr dirty="0"/>
              <a:t> </a:t>
            </a:r>
            <a:r>
              <a:rPr dirty="0" err="1"/>
              <a:t>Академии</a:t>
            </a:r>
            <a:r>
              <a:rPr dirty="0"/>
              <a:t> </a:t>
            </a:r>
            <a:r>
              <a:rPr dirty="0" err="1"/>
              <a:t>Наук</a:t>
            </a:r>
            <a:r>
              <a:rPr dirty="0"/>
              <a:t> (ИЯИ РАН)</a:t>
            </a:r>
            <a:br>
              <a:rPr dirty="0"/>
            </a:br>
            <a:r>
              <a:rPr b="1" dirty="0" err="1"/>
              <a:t>Московский</a:t>
            </a:r>
            <a:r>
              <a:rPr b="1" dirty="0"/>
              <a:t> </a:t>
            </a:r>
            <a:r>
              <a:rPr b="1" dirty="0" err="1"/>
              <a:t>Физико-Технический</a:t>
            </a:r>
            <a:r>
              <a:rPr b="1" dirty="0"/>
              <a:t> Институт</a:t>
            </a:r>
            <a:r>
              <a:rPr dirty="0"/>
              <a:t> </a:t>
            </a:r>
            <a:r>
              <a:rPr dirty="0" err="1"/>
              <a:t>Национальный</a:t>
            </a:r>
            <a:r>
              <a:rPr dirty="0"/>
              <a:t> </a:t>
            </a:r>
            <a:r>
              <a:rPr dirty="0" err="1"/>
              <a:t>Исследовательский</a:t>
            </a:r>
            <a:r>
              <a:rPr dirty="0"/>
              <a:t> </a:t>
            </a:r>
            <a:r>
              <a:rPr dirty="0" err="1"/>
              <a:t>Университет</a:t>
            </a:r>
            <a:r>
              <a:rPr dirty="0"/>
              <a:t> (МФТИ (НИУ))</a:t>
            </a:r>
          </a:p>
        </p:txBody>
      </p:sp>
      <p:pic>
        <p:nvPicPr>
          <p:cNvPr id="137" name="88ae095048.jpg" descr="88ae095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683" y="5228101"/>
            <a:ext cx="965140" cy="946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mipt_rus_text.png" descr="mipt_rus_tex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11" y="5228101"/>
            <a:ext cx="2161409" cy="965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スライド番号プレースホルダー 16">
            <a:extLst>
              <a:ext uri="{FF2B5EF4-FFF2-40B4-BE49-F238E27FC236}">
                <a16:creationId xmlns:a16="http://schemas.microsoft.com/office/drawing/2014/main" id="{E2A1D12B-388D-2541-9E7E-B108FCB61792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14" name="字幕 2">
            <a:extLst>
              <a:ext uri="{FF2B5EF4-FFF2-40B4-BE49-F238E27FC236}">
                <a16:creationId xmlns:a16="http://schemas.microsoft.com/office/drawing/2014/main" id="{310C2D43-E10D-294F-9581-7B7AED851311}"/>
              </a:ext>
            </a:extLst>
          </p:cNvPr>
          <p:cNvSpPr txBox="1">
            <a:spLocks/>
          </p:cNvSpPr>
          <p:nvPr/>
        </p:nvSpPr>
        <p:spPr>
          <a:xfrm>
            <a:off x="2637257" y="2943073"/>
            <a:ext cx="6952513" cy="344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Колокольчиков Сергей Дмитриевич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kolokolchikov.sd@phystech.edu) 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ИЯИ РАН, МФТИ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Сеничев Юрий Валерьевич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y.senichev@inr.ru</a:t>
            </a:r>
            <a:r>
              <a:rPr lang="en-US" sz="21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ИЯИ РАН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Москва, 24 марта 2021.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758B888-7632-4F41-B03A-B53B909DBE5B}"/>
              </a:ext>
            </a:extLst>
          </p:cNvPr>
          <p:cNvCxnSpPr>
            <a:cxnSpLocks/>
          </p:cNvCxnSpPr>
          <p:nvPr/>
        </p:nvCxnSpPr>
        <p:spPr>
          <a:xfrm>
            <a:off x="0" y="2552043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1080F1A0-DEE6-864E-8B35-5673CBFAC1A4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413097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493B73D-971A-B64B-913D-57B3371A0F87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Расстановка секступолей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E92E17-F709-984B-91BD-8B4B7957F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50" y="5530048"/>
            <a:ext cx="4533900" cy="863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6951AF-E544-9948-B0BB-FA0C10CD4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4985896"/>
            <a:ext cx="2336800" cy="457200"/>
          </a:xfrm>
          <a:prstGeom prst="rect">
            <a:avLst/>
          </a:prstGeom>
        </p:spPr>
      </p:pic>
      <p:sp>
        <p:nvSpPr>
          <p:cNvPr id="21" name="テキスト ボックス 91">
            <a:extLst>
              <a:ext uri="{FF2B5EF4-FFF2-40B4-BE49-F238E27FC236}">
                <a16:creationId xmlns:a16="http://schemas.microsoft.com/office/drawing/2014/main" id="{C913D3F3-19F3-AC41-B8C2-B150A425F5BC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12D9D0-7D25-A843-B81A-8DA0B73E9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0" y="1489378"/>
            <a:ext cx="8388000" cy="3436592"/>
          </a:xfrm>
          <a:prstGeom prst="rect">
            <a:avLst/>
          </a:prstGeom>
        </p:spPr>
      </p:pic>
      <p:sp>
        <p:nvSpPr>
          <p:cNvPr id="24" name="タイトル 1">
            <a:extLst>
              <a:ext uri="{FF2B5EF4-FFF2-40B4-BE49-F238E27FC236}">
                <a16:creationId xmlns:a16="http://schemas.microsoft.com/office/drawing/2014/main" id="{7041724F-8E3F-4146-B714-C871F0EA7609}"/>
              </a:ext>
            </a:extLst>
          </p:cNvPr>
          <p:cNvSpPr txBox="1"/>
          <p:nvPr/>
        </p:nvSpPr>
        <p:spPr>
          <a:xfrm>
            <a:off x="-12000" y="720496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85000" lnSpcReduction="10000"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в случае подавления дисперсии крайними суперпериодами</a:t>
            </a:r>
          </a:p>
        </p:txBody>
      </p:sp>
      <p:sp>
        <p:nvSpPr>
          <p:cNvPr id="18" name="日付プレースホルダー 14">
            <a:extLst>
              <a:ext uri="{FF2B5EF4-FFF2-40B4-BE49-F238E27FC236}">
                <a16:creationId xmlns:a16="http://schemas.microsoft.com/office/drawing/2014/main" id="{0906086D-87C4-B447-B7AE-4F9702966753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4712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493B73D-971A-B64B-913D-57B3371A0F87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Динамическая апертура</a:t>
            </a:r>
          </a:p>
        </p:txBody>
      </p:sp>
      <p:sp>
        <p:nvSpPr>
          <p:cNvPr id="21" name="テキスト ボックス 91">
            <a:extLst>
              <a:ext uri="{FF2B5EF4-FFF2-40B4-BE49-F238E27FC236}">
                <a16:creationId xmlns:a16="http://schemas.microsoft.com/office/drawing/2014/main" id="{C913D3F3-19F3-AC41-B8C2-B150A425F5BC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EF6C1C8-4CCD-8C42-9E5C-429A057CBC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49" y="1341657"/>
            <a:ext cx="3294250" cy="241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D941768-5C60-8147-BEFB-9F5EA410D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38" y="1337771"/>
            <a:ext cx="3341765" cy="241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FC37384-768C-C04D-9819-CC030ADA83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01" y="3838163"/>
            <a:ext cx="3321198" cy="2412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6839C23-2342-FD4E-A181-CF7EC16BDE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16" y="3838163"/>
            <a:ext cx="3331125" cy="2412000"/>
          </a:xfrm>
          <a:prstGeom prst="rect">
            <a:avLst/>
          </a:prstGeom>
        </p:spPr>
      </p:pic>
      <p:sp>
        <p:nvSpPr>
          <p:cNvPr id="25" name="コンテンツ プレースホルダー 1">
            <a:extLst>
              <a:ext uri="{FF2B5EF4-FFF2-40B4-BE49-F238E27FC236}">
                <a16:creationId xmlns:a16="http://schemas.microsoft.com/office/drawing/2014/main" id="{1C854AC1-8E53-B443-B05D-C0067D3F7DA3}"/>
              </a:ext>
            </a:extLst>
          </p:cNvPr>
          <p:cNvSpPr txBox="1"/>
          <p:nvPr/>
        </p:nvSpPr>
        <p:spPr>
          <a:xfrm>
            <a:off x="384442" y="2039166"/>
            <a:ext cx="2029602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>
                <a:solidFill>
                  <a:srgbClr val="011893"/>
                </a:solidFill>
              </a:rPr>
              <a:t>dp</a:t>
            </a:r>
            <a:r>
              <a:rPr lang="en-US" dirty="0">
                <a:solidFill>
                  <a:srgbClr val="011893"/>
                </a:solidFill>
              </a:rPr>
              <a:t>/p = 0%</a:t>
            </a:r>
            <a:endParaRPr lang="ru-RU" dirty="0">
              <a:solidFill>
                <a:srgbClr val="011893"/>
              </a:solidFill>
            </a:endParaRPr>
          </a:p>
        </p:txBody>
      </p:sp>
      <p:sp>
        <p:nvSpPr>
          <p:cNvPr id="26" name="コンテンツ プレースホルダー 1">
            <a:extLst>
              <a:ext uri="{FF2B5EF4-FFF2-40B4-BE49-F238E27FC236}">
                <a16:creationId xmlns:a16="http://schemas.microsoft.com/office/drawing/2014/main" id="{1936ED9E-69A3-F547-996D-DFE8A31960D5}"/>
              </a:ext>
            </a:extLst>
          </p:cNvPr>
          <p:cNvSpPr txBox="1"/>
          <p:nvPr/>
        </p:nvSpPr>
        <p:spPr>
          <a:xfrm>
            <a:off x="384442" y="4831463"/>
            <a:ext cx="2029602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>
                <a:solidFill>
                  <a:srgbClr val="011893"/>
                </a:solidFill>
              </a:rPr>
              <a:t>dp</a:t>
            </a:r>
            <a:r>
              <a:rPr lang="en-US" dirty="0">
                <a:solidFill>
                  <a:srgbClr val="011893"/>
                </a:solidFill>
              </a:rPr>
              <a:t>/p = 0.3%</a:t>
            </a:r>
            <a:endParaRPr lang="ru-RU" dirty="0">
              <a:solidFill>
                <a:srgbClr val="011893"/>
              </a:solidFill>
            </a:endParaRPr>
          </a:p>
        </p:txBody>
      </p:sp>
      <p:sp>
        <p:nvSpPr>
          <p:cNvPr id="33" name="コンテンツ プレースホルダー 1">
            <a:extLst>
              <a:ext uri="{FF2B5EF4-FFF2-40B4-BE49-F238E27FC236}">
                <a16:creationId xmlns:a16="http://schemas.microsoft.com/office/drawing/2014/main" id="{5C2D043F-D982-094A-A8DD-090B370A16BC}"/>
              </a:ext>
            </a:extLst>
          </p:cNvPr>
          <p:cNvSpPr txBox="1"/>
          <p:nvPr/>
        </p:nvSpPr>
        <p:spPr>
          <a:xfrm>
            <a:off x="3326461" y="820088"/>
            <a:ext cx="2029602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rgbClr val="011893"/>
                </a:solidFill>
              </a:rPr>
              <a:t>X - plane</a:t>
            </a:r>
            <a:endParaRPr lang="ru-RU" dirty="0">
              <a:solidFill>
                <a:srgbClr val="011893"/>
              </a:solidFill>
            </a:endParaRPr>
          </a:p>
        </p:txBody>
      </p:sp>
      <p:sp>
        <p:nvSpPr>
          <p:cNvPr id="34" name="コンテンツ プレースホルダー 1">
            <a:extLst>
              <a:ext uri="{FF2B5EF4-FFF2-40B4-BE49-F238E27FC236}">
                <a16:creationId xmlns:a16="http://schemas.microsoft.com/office/drawing/2014/main" id="{1172E04E-A324-D44D-BB97-3A57D0B3F446}"/>
              </a:ext>
            </a:extLst>
          </p:cNvPr>
          <p:cNvSpPr txBox="1"/>
          <p:nvPr/>
        </p:nvSpPr>
        <p:spPr>
          <a:xfrm>
            <a:off x="7492019" y="838451"/>
            <a:ext cx="2029602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rgbClr val="011893"/>
                </a:solidFill>
              </a:rPr>
              <a:t>Y - plane</a:t>
            </a:r>
            <a:endParaRPr lang="ru-RU" dirty="0">
              <a:solidFill>
                <a:srgbClr val="011893"/>
              </a:solidFill>
            </a:endParaRPr>
          </a:p>
        </p:txBody>
      </p:sp>
      <p:sp>
        <p:nvSpPr>
          <p:cNvPr id="23" name="日付プレースホルダー 14">
            <a:extLst>
              <a:ext uri="{FF2B5EF4-FFF2-40B4-BE49-F238E27FC236}">
                <a16:creationId xmlns:a16="http://schemas.microsoft.com/office/drawing/2014/main" id="{876A5890-6A3E-494E-8ADF-E3BDE57D60C7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1314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493B73D-971A-B64B-913D-57B3371A0F87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Расстановка секступолей</a:t>
            </a:r>
          </a:p>
        </p:txBody>
      </p:sp>
      <p:sp>
        <p:nvSpPr>
          <p:cNvPr id="21" name="テキスト ボックス 91">
            <a:extLst>
              <a:ext uri="{FF2B5EF4-FFF2-40B4-BE49-F238E27FC236}">
                <a16:creationId xmlns:a16="http://schemas.microsoft.com/office/drawing/2014/main" id="{C913D3F3-19F3-AC41-B8C2-B150A425F5BC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7041724F-8E3F-4146-B714-C871F0EA7609}"/>
              </a:ext>
            </a:extLst>
          </p:cNvPr>
          <p:cNvSpPr txBox="1"/>
          <p:nvPr/>
        </p:nvSpPr>
        <p:spPr>
          <a:xfrm>
            <a:off x="-12000" y="720496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70000" lnSpcReduction="20000"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в случае подавления дисперсии двумя семействами квадруполей арки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2F63AB8-6121-9C4F-B7A2-130AC6D24A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00" y="1507601"/>
            <a:ext cx="8856000" cy="3842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4F9C6B-A706-A24C-9287-826513C7626D}"/>
                  </a:ext>
                </a:extLst>
              </p:cNvPr>
              <p:cNvSpPr txBox="1"/>
              <p:nvPr/>
            </p:nvSpPr>
            <p:spPr>
              <a:xfrm>
                <a:off x="4779892" y="5577598"/>
                <a:ext cx="2608215" cy="494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арк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.8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4F9C6B-A706-A24C-9287-826513C76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92" y="5577598"/>
                <a:ext cx="2608215" cy="494815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日付プレースホルダー 14">
            <a:extLst>
              <a:ext uri="{FF2B5EF4-FFF2-40B4-BE49-F238E27FC236}">
                <a16:creationId xmlns:a16="http://schemas.microsoft.com/office/drawing/2014/main" id="{6FF25AE7-497B-6144-B4E9-EB6F34C400A7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1955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493B73D-971A-B64B-913D-57B3371A0F87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Динамическая апертура</a:t>
            </a:r>
          </a:p>
        </p:txBody>
      </p:sp>
      <p:sp>
        <p:nvSpPr>
          <p:cNvPr id="21" name="テキスト ボックス 91">
            <a:extLst>
              <a:ext uri="{FF2B5EF4-FFF2-40B4-BE49-F238E27FC236}">
                <a16:creationId xmlns:a16="http://schemas.microsoft.com/office/drawing/2014/main" id="{C913D3F3-19F3-AC41-B8C2-B150A425F5BC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sp>
        <p:nvSpPr>
          <p:cNvPr id="25" name="コンテンツ プレースホルダー 1">
            <a:extLst>
              <a:ext uri="{FF2B5EF4-FFF2-40B4-BE49-F238E27FC236}">
                <a16:creationId xmlns:a16="http://schemas.microsoft.com/office/drawing/2014/main" id="{1C854AC1-8E53-B443-B05D-C0067D3F7DA3}"/>
              </a:ext>
            </a:extLst>
          </p:cNvPr>
          <p:cNvSpPr txBox="1"/>
          <p:nvPr/>
        </p:nvSpPr>
        <p:spPr>
          <a:xfrm>
            <a:off x="384442" y="2039166"/>
            <a:ext cx="2029602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>
                <a:solidFill>
                  <a:srgbClr val="011893"/>
                </a:solidFill>
              </a:rPr>
              <a:t>dp</a:t>
            </a:r>
            <a:r>
              <a:rPr lang="en-US" dirty="0">
                <a:solidFill>
                  <a:srgbClr val="011893"/>
                </a:solidFill>
              </a:rPr>
              <a:t>/p = 0%</a:t>
            </a:r>
            <a:endParaRPr lang="ru-RU" dirty="0">
              <a:solidFill>
                <a:srgbClr val="011893"/>
              </a:solidFill>
            </a:endParaRPr>
          </a:p>
        </p:txBody>
      </p:sp>
      <p:sp>
        <p:nvSpPr>
          <p:cNvPr id="26" name="コンテンツ プレースホルダー 1">
            <a:extLst>
              <a:ext uri="{FF2B5EF4-FFF2-40B4-BE49-F238E27FC236}">
                <a16:creationId xmlns:a16="http://schemas.microsoft.com/office/drawing/2014/main" id="{1936ED9E-69A3-F547-996D-DFE8A31960D5}"/>
              </a:ext>
            </a:extLst>
          </p:cNvPr>
          <p:cNvSpPr txBox="1"/>
          <p:nvPr/>
        </p:nvSpPr>
        <p:spPr>
          <a:xfrm>
            <a:off x="384442" y="4831463"/>
            <a:ext cx="2029602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>
                <a:solidFill>
                  <a:srgbClr val="011893"/>
                </a:solidFill>
              </a:rPr>
              <a:t>dp</a:t>
            </a:r>
            <a:r>
              <a:rPr lang="en-US" dirty="0">
                <a:solidFill>
                  <a:srgbClr val="011893"/>
                </a:solidFill>
              </a:rPr>
              <a:t>/p = 0.3%</a:t>
            </a:r>
            <a:endParaRPr lang="ru-RU" dirty="0">
              <a:solidFill>
                <a:srgbClr val="011893"/>
              </a:solidFill>
            </a:endParaRPr>
          </a:p>
        </p:txBody>
      </p:sp>
      <p:sp>
        <p:nvSpPr>
          <p:cNvPr id="33" name="コンテンツ プレースホルダー 1">
            <a:extLst>
              <a:ext uri="{FF2B5EF4-FFF2-40B4-BE49-F238E27FC236}">
                <a16:creationId xmlns:a16="http://schemas.microsoft.com/office/drawing/2014/main" id="{5C2D043F-D982-094A-A8DD-090B370A16BC}"/>
              </a:ext>
            </a:extLst>
          </p:cNvPr>
          <p:cNvSpPr txBox="1"/>
          <p:nvPr/>
        </p:nvSpPr>
        <p:spPr>
          <a:xfrm>
            <a:off x="3326461" y="820088"/>
            <a:ext cx="2029602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rgbClr val="011893"/>
                </a:solidFill>
              </a:rPr>
              <a:t>X - plane</a:t>
            </a:r>
            <a:endParaRPr lang="ru-RU" dirty="0">
              <a:solidFill>
                <a:srgbClr val="011893"/>
              </a:solidFill>
            </a:endParaRPr>
          </a:p>
        </p:txBody>
      </p:sp>
      <p:sp>
        <p:nvSpPr>
          <p:cNvPr id="34" name="コンテンツ プレースホルダー 1">
            <a:extLst>
              <a:ext uri="{FF2B5EF4-FFF2-40B4-BE49-F238E27FC236}">
                <a16:creationId xmlns:a16="http://schemas.microsoft.com/office/drawing/2014/main" id="{1172E04E-A324-D44D-BB97-3A57D0B3F446}"/>
              </a:ext>
            </a:extLst>
          </p:cNvPr>
          <p:cNvSpPr txBox="1"/>
          <p:nvPr/>
        </p:nvSpPr>
        <p:spPr>
          <a:xfrm>
            <a:off x="7492019" y="838451"/>
            <a:ext cx="2029602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rgbClr val="011893"/>
                </a:solidFill>
              </a:rPr>
              <a:t>Y - plane</a:t>
            </a:r>
            <a:endParaRPr lang="ru-RU" dirty="0">
              <a:solidFill>
                <a:srgbClr val="011893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726112A-A79B-694B-AA49-D3DB6333B5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56" y="1303199"/>
            <a:ext cx="2990215" cy="2415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8A9E88F-D11C-D844-891E-C20AEB0120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00" y="3821955"/>
            <a:ext cx="3058160" cy="2415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9F0C672-E411-EF46-A3CE-C3ABA7B9A1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06" y="1332942"/>
            <a:ext cx="3018155" cy="2415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8A191B1-F405-D44F-A19C-3C3D85A971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56" y="3859913"/>
            <a:ext cx="2986405" cy="2415600"/>
          </a:xfrm>
          <a:prstGeom prst="rect">
            <a:avLst/>
          </a:prstGeom>
        </p:spPr>
      </p:pic>
      <p:sp>
        <p:nvSpPr>
          <p:cNvPr id="19" name="日付プレースホルダー 14">
            <a:extLst>
              <a:ext uri="{FF2B5EF4-FFF2-40B4-BE49-F238E27FC236}">
                <a16:creationId xmlns:a16="http://schemas.microsoft.com/office/drawing/2014/main" id="{5E336FB8-F3DC-7042-8770-89F9FD6B65A4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789620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AE20AD0-16CA-8A4F-92EB-5A3EB62698A7}"/>
              </a:ext>
            </a:extLst>
          </p:cNvPr>
          <p:cNvCxnSpPr>
            <a:cxnSpLocks/>
          </p:cNvCxnSpPr>
          <p:nvPr/>
        </p:nvCxnSpPr>
        <p:spPr>
          <a:xfrm>
            <a:off x="-4311" y="2737970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タイトル 1">
            <a:extLst>
              <a:ext uri="{FF2B5EF4-FFF2-40B4-BE49-F238E27FC236}">
                <a16:creationId xmlns:a16="http://schemas.microsoft.com/office/drawing/2014/main" id="{5BECB939-3A07-EE4F-8A7A-16EB2B4713CA}"/>
              </a:ext>
            </a:extLst>
          </p:cNvPr>
          <p:cNvSpPr txBox="1"/>
          <p:nvPr/>
        </p:nvSpPr>
        <p:spPr>
          <a:xfrm>
            <a:off x="-12000" y="1272378"/>
            <a:ext cx="121920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4000" dirty="0">
                <a:solidFill>
                  <a:srgbClr val="011893"/>
                </a:solidFill>
              </a:rPr>
              <a:t>Спасибо за внимание!</a:t>
            </a:r>
          </a:p>
        </p:txBody>
      </p:sp>
      <p:sp>
        <p:nvSpPr>
          <p:cNvPr id="17" name="字幕 2">
            <a:extLst>
              <a:ext uri="{FF2B5EF4-FFF2-40B4-BE49-F238E27FC236}">
                <a16:creationId xmlns:a16="http://schemas.microsoft.com/office/drawing/2014/main" id="{750A6A0B-B8EB-5045-9E5B-8ABAE3B8150F}"/>
              </a:ext>
            </a:extLst>
          </p:cNvPr>
          <p:cNvSpPr txBox="1">
            <a:spLocks/>
          </p:cNvSpPr>
          <p:nvPr/>
        </p:nvSpPr>
        <p:spPr>
          <a:xfrm>
            <a:off x="2637257" y="2943073"/>
            <a:ext cx="6921795" cy="3606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Колокольчиков Сергей Дмитриевич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kolokolchikov.sd@phystech.edu) 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ИЯИ РАН, МФТИ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Сеничев Юрий Валерьевич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y.senichev@inr.ru</a:t>
            </a:r>
            <a:r>
              <a:rPr lang="en-US" sz="21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ИЯИ РАН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Москва, 2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ru-RU" sz="2100" dirty="0">
                <a:latin typeface="Times New Roman"/>
                <a:ea typeface="Times New Roman"/>
                <a:cs typeface="Times New Roman"/>
                <a:sym typeface="Times New Roman"/>
              </a:rPr>
              <a:t> марта 2021.</a:t>
            </a:r>
          </a:p>
        </p:txBody>
      </p:sp>
      <p:sp>
        <p:nvSpPr>
          <p:cNvPr id="19" name="テキスト ボックス 91">
            <a:extLst>
              <a:ext uri="{FF2B5EF4-FFF2-40B4-BE49-F238E27FC236}">
                <a16:creationId xmlns:a16="http://schemas.microsoft.com/office/drawing/2014/main" id="{0AA93E43-E4DD-1048-899A-05CE61702A63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A0DDA2DA-C6EA-5047-8504-D28E6A413971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5157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 useBgFill="1">
        <p:nvSpPr>
          <p:cNvPr id="10" name="タイトル 1">
            <a:extLst>
              <a:ext uri="{FF2B5EF4-FFF2-40B4-BE49-F238E27FC236}">
                <a16:creationId xmlns:a16="http://schemas.microsoft.com/office/drawing/2014/main" id="{3C938C04-2718-EC4F-8240-48E61A73F3E2}"/>
              </a:ext>
            </a:extLst>
          </p:cNvPr>
          <p:cNvSpPr txBox="1"/>
          <p:nvPr/>
        </p:nvSpPr>
        <p:spPr>
          <a:xfrm>
            <a:off x="0" y="52880"/>
            <a:ext cx="12192000" cy="63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3900" dirty="0">
                <a:solidFill>
                  <a:srgbClr val="011893"/>
                </a:solidFill>
              </a:rPr>
              <a:t>Содержание</a:t>
            </a: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17B1785F-D968-8943-9014-E4663843038F}"/>
              </a:ext>
            </a:extLst>
          </p:cNvPr>
          <p:cNvSpPr txBox="1"/>
          <p:nvPr/>
        </p:nvSpPr>
        <p:spPr>
          <a:xfrm>
            <a:off x="844598" y="797701"/>
            <a:ext cx="10644777" cy="5034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/>
          <a:p>
            <a:pPr marL="685800" lvl="1" indent="-228600">
              <a:lnSpc>
                <a:spcPct val="110000"/>
              </a:lnSpc>
              <a:spcBef>
                <a:spcPts val="500"/>
              </a:spcBef>
              <a:buSzPct val="100000"/>
              <a:buChar char="➢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dirty="0">
              <a:solidFill>
                <a:srgbClr val="011893"/>
              </a:solidFill>
            </a:endParaRP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Wingdings" pitchFamily="2" charset="2"/>
              <a:buChar char="q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>
                <a:solidFill>
                  <a:srgbClr val="011893"/>
                </a:solidFill>
                <a:sym typeface="Times New Roman"/>
              </a:rPr>
              <a:t>Модуляция дисперсионной функции</a:t>
            </a:r>
            <a:br>
              <a:rPr sz="2800" dirty="0">
                <a:solidFill>
                  <a:srgbClr val="011893"/>
                </a:solidFill>
              </a:rPr>
            </a:br>
            <a:endParaRPr sz="2800" dirty="0">
              <a:solidFill>
                <a:srgbClr val="011893"/>
              </a:solidFill>
            </a:endParaRP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Wingdings" pitchFamily="2" charset="2"/>
              <a:buChar char="q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>
                <a:solidFill>
                  <a:srgbClr val="011893"/>
                </a:solidFill>
                <a:sym typeface="Times New Roman"/>
              </a:rPr>
              <a:t>Введение суперпериодичности на арках</a:t>
            </a:r>
            <a:br>
              <a:rPr sz="2800" dirty="0">
                <a:solidFill>
                  <a:srgbClr val="011893"/>
                </a:solidFill>
              </a:rPr>
            </a:br>
            <a:endParaRPr lang="ru-RU" sz="2800" dirty="0">
              <a:solidFill>
                <a:srgbClr val="011893"/>
              </a:solidFill>
            </a:endParaRP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Wingdings" pitchFamily="2" charset="2"/>
              <a:buChar char="q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>
                <a:solidFill>
                  <a:srgbClr val="011893"/>
                </a:solidFill>
                <a:sym typeface="Times New Roman"/>
              </a:rPr>
              <a:t>Способы подавления дисперсии на прямых участках</a:t>
            </a: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Wingdings" pitchFamily="2" charset="2"/>
              <a:buChar char="q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2800" dirty="0">
              <a:solidFill>
                <a:srgbClr val="011893"/>
              </a:solidFill>
              <a:sym typeface="Times New Roman"/>
            </a:endParaRP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Wingdings" pitchFamily="2" charset="2"/>
              <a:buChar char="q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>
                <a:solidFill>
                  <a:srgbClr val="011893"/>
                </a:solidFill>
                <a:sym typeface="Times New Roman"/>
              </a:rPr>
              <a:t>Расстановка секступолей для подавление хроматичности</a:t>
            </a: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Wingdings" pitchFamily="2" charset="2"/>
              <a:buChar char="q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2800" dirty="0">
              <a:solidFill>
                <a:srgbClr val="011893"/>
              </a:solidFill>
              <a:sym typeface="Times New Roman"/>
            </a:endParaRP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Wingdings" pitchFamily="2" charset="2"/>
              <a:buChar char="q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>
                <a:solidFill>
                  <a:srgbClr val="011893"/>
                </a:solidFill>
                <a:sym typeface="Times New Roman"/>
              </a:rPr>
              <a:t>Динамические апертуры</a:t>
            </a: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2800" dirty="0">
              <a:solidFill>
                <a:srgbClr val="011893"/>
              </a:solidFill>
            </a:endParaRPr>
          </a:p>
        </p:txBody>
      </p:sp>
      <p:sp>
        <p:nvSpPr>
          <p:cNvPr id="11" name="テキスト ボックス 91">
            <a:extLst>
              <a:ext uri="{FF2B5EF4-FFF2-40B4-BE49-F238E27FC236}">
                <a16:creationId xmlns:a16="http://schemas.microsoft.com/office/drawing/2014/main" id="{0A5C5E11-1CF1-4044-BCB2-32370699C0C2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sp>
        <p:nvSpPr>
          <p:cNvPr id="14" name="日付プレースホルダー 14">
            <a:extLst>
              <a:ext uri="{FF2B5EF4-FFF2-40B4-BE49-F238E27FC236}">
                <a16:creationId xmlns:a16="http://schemas.microsoft.com/office/drawing/2014/main" id="{DF0AED8D-AE48-A740-A479-954621620B83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9982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AA85AAF-2E59-EC4B-B240-57F4EFC8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6" y="1373781"/>
            <a:ext cx="7974059" cy="4485408"/>
          </a:xfrm>
          <a:prstGeom prst="rect">
            <a:avLst/>
          </a:prstGeom>
        </p:spPr>
      </p:pic>
      <p:sp>
        <p:nvSpPr>
          <p:cNvPr id="14" name="コンテンツ プレースホルダー 1">
            <a:extLst>
              <a:ext uri="{FF2B5EF4-FFF2-40B4-BE49-F238E27FC236}">
                <a16:creationId xmlns:a16="http://schemas.microsoft.com/office/drawing/2014/main" id="{BB3E1418-308B-1F42-8CC7-969BC29F7C3C}"/>
              </a:ext>
            </a:extLst>
          </p:cNvPr>
          <p:cNvSpPr txBox="1"/>
          <p:nvPr/>
        </p:nvSpPr>
        <p:spPr>
          <a:xfrm>
            <a:off x="8003999" y="1297963"/>
            <a:ext cx="3969731" cy="5034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>
                <a:solidFill>
                  <a:srgbClr val="011893"/>
                </a:solidFill>
              </a:rPr>
              <a:t>Экспериментальные программы</a:t>
            </a:r>
            <a:r>
              <a:rPr lang="en-US" dirty="0">
                <a:solidFill>
                  <a:srgbClr val="011893"/>
                </a:solidFill>
              </a:rPr>
              <a:t>:</a:t>
            </a:r>
            <a:endParaRPr lang="ru-RU" dirty="0">
              <a:solidFill>
                <a:srgbClr val="011893"/>
              </a:solidFill>
            </a:endParaRPr>
          </a:p>
          <a:p>
            <a:pPr marL="180000" lvl="1" indent="0" algn="ctr"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>
              <a:solidFill>
                <a:srgbClr val="011893"/>
              </a:solidFill>
            </a:endParaRPr>
          </a:p>
          <a:p>
            <a:pPr marL="914400" lvl="1" indent="-457200">
              <a:spcBef>
                <a:spcPts val="500"/>
              </a:spcBef>
              <a:buSzPct val="100000"/>
              <a:buFont typeface="+mj-lt"/>
              <a:buAutoNum type="arabicParenR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>
                <a:solidFill>
                  <a:srgbClr val="011893"/>
                </a:solidFill>
              </a:rPr>
              <a:t>Столкновение тяжелых ионов (золото)</a:t>
            </a:r>
            <a:br>
              <a:rPr dirty="0">
                <a:solidFill>
                  <a:srgbClr val="011893"/>
                </a:solidFill>
              </a:rPr>
            </a:br>
            <a:endParaRPr dirty="0">
              <a:solidFill>
                <a:srgbClr val="011893"/>
              </a:solidFill>
            </a:endParaRPr>
          </a:p>
          <a:p>
            <a:pPr marL="914400" lvl="1" indent="-457200">
              <a:spcBef>
                <a:spcPts val="500"/>
              </a:spcBef>
              <a:buSzPct val="100000"/>
              <a:buFont typeface="+mj-lt"/>
              <a:buAutoNum type="arabicParenR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500" dirty="0">
                <a:solidFill>
                  <a:srgbClr val="011893"/>
                </a:solidFill>
                <a:sym typeface="Times New Roman"/>
              </a:rPr>
              <a:t>Поляризованная программа (протоны + дейтроны)</a:t>
            </a: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arenR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dirty="0">
              <a:solidFill>
                <a:srgbClr val="011893"/>
              </a:solidFill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0199C"/>
                </a:solidFill>
              </a:rPr>
              <a:t>Ускорительный комплекс коллайдера </a:t>
            </a:r>
            <a:r>
              <a:rPr lang="en-US" dirty="0">
                <a:solidFill>
                  <a:srgbClr val="00199C"/>
                </a:solidFill>
              </a:rPr>
              <a:t>NICA</a:t>
            </a:r>
          </a:p>
        </p:txBody>
      </p:sp>
      <p:sp>
        <p:nvSpPr>
          <p:cNvPr id="17" name="日付プレースホルダー 14">
            <a:extLst>
              <a:ext uri="{FF2B5EF4-FFF2-40B4-BE49-F238E27FC236}">
                <a16:creationId xmlns:a16="http://schemas.microsoft.com/office/drawing/2014/main" id="{B8A17B6E-F944-DE49-AC92-A9BF4BDC2068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  <p:sp>
        <p:nvSpPr>
          <p:cNvPr id="13" name="テキスト ボックス 91">
            <a:extLst>
              <a:ext uri="{FF2B5EF4-FFF2-40B4-BE49-F238E27FC236}">
                <a16:creationId xmlns:a16="http://schemas.microsoft.com/office/drawing/2014/main" id="{9FE5F75F-3889-924C-B93E-4934ACFF0B9D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08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BF2452A-D64E-9F43-B3FB-F81D8092A8FD}"/>
              </a:ext>
            </a:extLst>
          </p:cNvPr>
          <p:cNvSpPr txBox="1"/>
          <p:nvPr/>
        </p:nvSpPr>
        <p:spPr>
          <a:xfrm>
            <a:off x="2155" y="-17363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Ускорительные опций</a:t>
            </a:r>
            <a:endParaRPr lang="en-US" dirty="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6">
                <a:extLst>
                  <a:ext uri="{FF2B5EF4-FFF2-40B4-BE49-F238E27FC236}">
                    <a16:creationId xmlns:a16="http://schemas.microsoft.com/office/drawing/2014/main" id="{0CE8528E-76A9-B141-A4C7-088ECB1F1F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580" y="1257506"/>
              <a:ext cx="11038839" cy="47322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9613">
                      <a:extLst>
                        <a:ext uri="{9D8B030D-6E8A-4147-A177-3AD203B41FA5}">
                          <a16:colId xmlns:a16="http://schemas.microsoft.com/office/drawing/2014/main" val="1359475414"/>
                        </a:ext>
                      </a:extLst>
                    </a:gridCol>
                    <a:gridCol w="3679613">
                      <a:extLst>
                        <a:ext uri="{9D8B030D-6E8A-4147-A177-3AD203B41FA5}">
                          <a16:colId xmlns:a16="http://schemas.microsoft.com/office/drawing/2014/main" val="1045102017"/>
                        </a:ext>
                      </a:extLst>
                    </a:gridCol>
                    <a:gridCol w="3679613">
                      <a:extLst>
                        <a:ext uri="{9D8B030D-6E8A-4147-A177-3AD203B41FA5}">
                          <a16:colId xmlns:a16="http://schemas.microsoft.com/office/drawing/2014/main" val="3670921075"/>
                        </a:ext>
                      </a:extLst>
                    </a:gridCol>
                  </a:tblGrid>
                  <a:tr h="962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Эксперименты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Тяжелоионная опция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Протонная опция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8990936"/>
                      </a:ext>
                    </a:extLst>
                  </a:tr>
                  <a:tr h="962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Частицы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Золото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ru-RU" sz="2400" b="0" i="1" u="none" strike="noStrike" cap="none" spc="0" baseline="0" smtClean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</m:ctrlPr>
                                </m:sPrePr>
                                <m:sub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79</m:t>
                                  </m:r>
                                </m:sup>
                                <m:e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𝐴</m:t>
                                  </m:r>
                                </m:e>
                              </m:sPre>
                              <m:sSub>
                                <m:sSubPr>
                                  <m:ctrlPr>
                                    <a:rPr lang="ru-RU" sz="24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197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400" b="0" i="0" u="none" strike="noStrike" cap="none" spc="0" baseline="0" dirty="0">
                              <a:solidFill>
                                <a:srgbClr val="011893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 </a:t>
                          </a:r>
                          <a:endParaRPr lang="ru-RU" sz="2400" dirty="0">
                            <a:solidFill>
                              <a:srgbClr val="01189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Протоны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041897"/>
                      </a:ext>
                    </a:extLst>
                  </a:tr>
                  <a:tr h="96260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Магнитная жесткость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500" b="0" i="1" u="none" strike="noStrike" cap="none" spc="0" baseline="0" smtClean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</m:ctrlPr>
                                </m:sSubPr>
                                <m:e>
                                  <m:r>
                                    <a:rPr lang="ru-RU" sz="25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5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𝑎𝑟𝑐</m:t>
                                  </m:r>
                                </m:sub>
                              </m:sSub>
                              <m:r>
                                <a:rPr lang="ru-RU" sz="2500" b="0" i="0" u="none" strike="noStrike" cap="none" spc="0" baseline="0">
                                  <a:solidFill>
                                    <a:srgbClr val="011893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游ゴシック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5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</m:ctrlPr>
                                </m:sSubPr>
                                <m:e>
                                  <m:r>
                                    <a:rPr lang="ru-RU" sz="25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ru-RU" sz="2500" b="0" i="1" u="none" strike="noStrike" cap="none" spc="0" baseline="0">
                                      <a:solidFill>
                                        <a:srgbClr val="011893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𝑏𝑒𝑛𝑑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2500" dirty="0">
                            <a:solidFill>
                              <a:srgbClr val="01189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634749"/>
                      </a:ext>
                    </a:extLst>
                  </a:tr>
                  <a:tr h="922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Энергия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u="none" strike="noStrike" cap="none" spc="0" baseline="0" dirty="0">
                              <a:solidFill>
                                <a:srgbClr val="011893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4,5 </a:t>
                          </a:r>
                          <a:r>
                            <a:rPr lang="ru-RU" sz="2500" b="0" i="0" u="none" strike="noStrike" cap="none" spc="0" baseline="0" dirty="0">
                              <a:solidFill>
                                <a:srgbClr val="011893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ГэВ/нуклон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12,4 ГэВ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4422922"/>
                      </a:ext>
                    </a:extLst>
                  </a:tr>
                  <a:tr h="9222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400" b="0" i="1" u="none" strike="noStrike" cap="none" spc="0" baseline="0" smtClean="0">
                                  <a:solidFill>
                                    <a:srgbClr val="011893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游ゴシック"/>
                                </a:rPr>
                                <m:t>γ</m:t>
                              </m:r>
                            </m:oMath>
                          </a14:m>
                          <a:r>
                            <a:rPr lang="en-US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cap="none" spc="0" baseline="0" smtClean="0">
                                    <a:solidFill>
                                      <a:srgbClr val="011893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游ゴシック"/>
                                  </a:rPr>
                                  <m:t>7,1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01189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</a:t>
                          </a: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1620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6">
                <a:extLst>
                  <a:ext uri="{FF2B5EF4-FFF2-40B4-BE49-F238E27FC236}">
                    <a16:creationId xmlns:a16="http://schemas.microsoft.com/office/drawing/2014/main" id="{0CE8528E-76A9-B141-A4C7-088ECB1F1F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133505"/>
                  </p:ext>
                </p:extLst>
              </p:nvPr>
            </p:nvGraphicFramePr>
            <p:xfrm>
              <a:off x="576580" y="1257506"/>
              <a:ext cx="11038839" cy="47322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9613">
                      <a:extLst>
                        <a:ext uri="{9D8B030D-6E8A-4147-A177-3AD203B41FA5}">
                          <a16:colId xmlns:a16="http://schemas.microsoft.com/office/drawing/2014/main" val="1359475414"/>
                        </a:ext>
                      </a:extLst>
                    </a:gridCol>
                    <a:gridCol w="3679613">
                      <a:extLst>
                        <a:ext uri="{9D8B030D-6E8A-4147-A177-3AD203B41FA5}">
                          <a16:colId xmlns:a16="http://schemas.microsoft.com/office/drawing/2014/main" val="1045102017"/>
                        </a:ext>
                      </a:extLst>
                    </a:gridCol>
                    <a:gridCol w="3679613">
                      <a:extLst>
                        <a:ext uri="{9D8B030D-6E8A-4147-A177-3AD203B41FA5}">
                          <a16:colId xmlns:a16="http://schemas.microsoft.com/office/drawing/2014/main" val="3670921075"/>
                        </a:ext>
                      </a:extLst>
                    </a:gridCol>
                  </a:tblGrid>
                  <a:tr h="962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Эксперименты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Тяжелоионная опция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Протонная опция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8990936"/>
                      </a:ext>
                    </a:extLst>
                  </a:tr>
                  <a:tr h="962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Частицы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101316" r="-100000" b="-290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Протоны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041897"/>
                      </a:ext>
                    </a:extLst>
                  </a:tr>
                  <a:tr h="96260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5" t="-201316" r="-200000" b="-190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634749"/>
                      </a:ext>
                    </a:extLst>
                  </a:tr>
                  <a:tr h="922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Энергия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u="none" strike="noStrike" cap="none" spc="0" baseline="0" dirty="0">
                              <a:solidFill>
                                <a:srgbClr val="011893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4,5 </a:t>
                          </a:r>
                          <a:r>
                            <a:rPr lang="ru-RU" sz="2500" b="0" i="0" u="none" strike="noStrike" cap="none" spc="0" baseline="0" dirty="0">
                              <a:solidFill>
                                <a:srgbClr val="011893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ГэВ/нуклон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12,4 ГэВ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4422922"/>
                      </a:ext>
                    </a:extLst>
                  </a:tr>
                  <a:tr h="92223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5" t="-412329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45" t="-4123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</a:t>
                          </a:r>
                          <a:r>
                            <a:rPr lang="ru-RU" sz="2500" dirty="0">
                              <a:solidFill>
                                <a:srgbClr val="011893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16203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テキスト ボックス 91">
            <a:extLst>
              <a:ext uri="{FF2B5EF4-FFF2-40B4-BE49-F238E27FC236}">
                <a16:creationId xmlns:a16="http://schemas.microsoft.com/office/drawing/2014/main" id="{45B0D914-3E8D-234A-BDF9-D46A70BA10A0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8B576C67-E1E0-E24E-A612-46E29CAC9054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7426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7573FCA-4B02-304E-9341-DE699CFBCC8D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Модуляция дисперсионной функции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11" name="コンテンツ プレースホルダー 1">
            <a:extLst>
              <a:ext uri="{FF2B5EF4-FFF2-40B4-BE49-F238E27FC236}">
                <a16:creationId xmlns:a16="http://schemas.microsoft.com/office/drawing/2014/main" id="{BA7233A6-919F-E649-9721-3D07EE90FBBD}"/>
              </a:ext>
            </a:extLst>
          </p:cNvPr>
          <p:cNvSpPr txBox="1"/>
          <p:nvPr/>
        </p:nvSpPr>
        <p:spPr>
          <a:xfrm>
            <a:off x="-2156" y="1019370"/>
            <a:ext cx="12192000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>
                <a:solidFill>
                  <a:srgbClr val="011893"/>
                </a:solidFill>
              </a:rPr>
              <a:t>Коэффициент расширения орбиты (</a:t>
            </a:r>
            <a:r>
              <a:rPr lang="en-US" dirty="0">
                <a:solidFill>
                  <a:srgbClr val="011893"/>
                </a:solidFill>
              </a:rPr>
              <a:t>momentum compaction factor)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B63E94-25D9-1349-B950-D7092A599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551" y="1621376"/>
            <a:ext cx="3208898" cy="1201739"/>
          </a:xfrm>
          <a:prstGeom prst="rect">
            <a:avLst/>
          </a:prstGeom>
        </p:spPr>
      </p:pic>
      <p:sp>
        <p:nvSpPr>
          <p:cNvPr id="18" name="コンテンツ プレースホルダー 1">
            <a:extLst>
              <a:ext uri="{FF2B5EF4-FFF2-40B4-BE49-F238E27FC236}">
                <a16:creationId xmlns:a16="http://schemas.microsoft.com/office/drawing/2014/main" id="{F3EF1C9D-B65F-AF44-B305-429E744240FE}"/>
              </a:ext>
            </a:extLst>
          </p:cNvPr>
          <p:cNvSpPr txBox="1"/>
          <p:nvPr/>
        </p:nvSpPr>
        <p:spPr>
          <a:xfrm>
            <a:off x="-222581" y="2718002"/>
            <a:ext cx="12196311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>
                <a:solidFill>
                  <a:srgbClr val="011893"/>
                </a:solidFill>
              </a:rPr>
              <a:t>Уравнение для дисперсионной функции с периодической переменной фокусировкой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BB27C10-7355-1149-8ED3-E01F3D80F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16" y="4387307"/>
            <a:ext cx="3111500" cy="520700"/>
          </a:xfrm>
          <a:prstGeom prst="rect">
            <a:avLst/>
          </a:prstGeom>
        </p:spPr>
      </p:pic>
      <p:sp>
        <p:nvSpPr>
          <p:cNvPr id="20" name="コンテンツ プレースホルダー 1">
            <a:extLst>
              <a:ext uri="{FF2B5EF4-FFF2-40B4-BE49-F238E27FC236}">
                <a16:creationId xmlns:a16="http://schemas.microsoft.com/office/drawing/2014/main" id="{4CB9F42B-B582-3B42-9FB2-2736007715A6}"/>
              </a:ext>
            </a:extLst>
          </p:cNvPr>
          <p:cNvSpPr txBox="1"/>
          <p:nvPr/>
        </p:nvSpPr>
        <p:spPr>
          <a:xfrm>
            <a:off x="376518" y="5298809"/>
            <a:ext cx="4341123" cy="429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>
                <a:solidFill>
                  <a:srgbClr val="011893"/>
                </a:solidFill>
              </a:rPr>
              <a:t>градиент магнитооптических линз</a:t>
            </a:r>
          </a:p>
        </p:txBody>
      </p:sp>
      <p:sp>
        <p:nvSpPr>
          <p:cNvPr id="21" name="コンテンツ プレースホルダー 1">
            <a:extLst>
              <a:ext uri="{FF2B5EF4-FFF2-40B4-BE49-F238E27FC236}">
                <a16:creationId xmlns:a16="http://schemas.microsoft.com/office/drawing/2014/main" id="{E986723D-B339-E74F-83F9-8083DB39093B}"/>
              </a:ext>
            </a:extLst>
          </p:cNvPr>
          <p:cNvSpPr txBox="1"/>
          <p:nvPr/>
        </p:nvSpPr>
        <p:spPr>
          <a:xfrm>
            <a:off x="6410237" y="5295867"/>
            <a:ext cx="5259479" cy="429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>
                <a:solidFill>
                  <a:srgbClr val="011893"/>
                </a:solidFill>
              </a:rPr>
              <a:t>суперпериодическая модуляция градиента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FD0157C-5B90-9848-A8DA-EE6EDA0B5F7B}"/>
              </a:ext>
            </a:extLst>
          </p:cNvPr>
          <p:cNvCxnSpPr>
            <a:cxnSpLocks/>
          </p:cNvCxnSpPr>
          <p:nvPr/>
        </p:nvCxnSpPr>
        <p:spPr>
          <a:xfrm flipH="1">
            <a:off x="4558204" y="4897359"/>
            <a:ext cx="1240332" cy="42968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DC6BF5E-FD6C-E944-B2FE-6E723046E96C}"/>
              </a:ext>
            </a:extLst>
          </p:cNvPr>
          <p:cNvCxnSpPr>
            <a:cxnSpLocks/>
          </p:cNvCxnSpPr>
          <p:nvPr/>
        </p:nvCxnSpPr>
        <p:spPr>
          <a:xfrm>
            <a:off x="7414950" y="4891857"/>
            <a:ext cx="1240332" cy="42968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テキスト ボックス 91">
            <a:extLst>
              <a:ext uri="{FF2B5EF4-FFF2-40B4-BE49-F238E27FC236}">
                <a16:creationId xmlns:a16="http://schemas.microsoft.com/office/drawing/2014/main" id="{A9F4C0C0-D0F8-DE42-94F3-6F8B5960C1B0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47EE7F-0671-7447-8B9E-C32B9A3E6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484" y="3338598"/>
            <a:ext cx="4349341" cy="1057948"/>
          </a:xfrm>
          <a:prstGeom prst="rect">
            <a:avLst/>
          </a:prstGeom>
        </p:spPr>
      </p:pic>
      <p:sp>
        <p:nvSpPr>
          <p:cNvPr id="24" name="日付プレースホルダー 14">
            <a:extLst>
              <a:ext uri="{FF2B5EF4-FFF2-40B4-BE49-F238E27FC236}">
                <a16:creationId xmlns:a16="http://schemas.microsoft.com/office/drawing/2014/main" id="{A35C2BEE-411C-4A45-9609-FB894D69B4B2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1273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C16CF50-AF6D-014B-910D-55C008E03B23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Модуляция дисперсионной функции 2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EB63C4-9FE6-9B48-90B8-5EDBC3FC0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16" y="2865619"/>
            <a:ext cx="3416300" cy="431800"/>
          </a:xfrm>
          <a:prstGeom prst="rect">
            <a:avLst/>
          </a:prstGeom>
        </p:spPr>
      </p:pic>
      <p:sp>
        <p:nvSpPr>
          <p:cNvPr id="17" name="コンテンツ プレースホルダー 1">
            <a:extLst>
              <a:ext uri="{FF2B5EF4-FFF2-40B4-BE49-F238E27FC236}">
                <a16:creationId xmlns:a16="http://schemas.microsoft.com/office/drawing/2014/main" id="{432561BE-FB36-2D4D-8162-46C4FF01C993}"/>
              </a:ext>
            </a:extLst>
          </p:cNvPr>
          <p:cNvSpPr txBox="1"/>
          <p:nvPr/>
        </p:nvSpPr>
        <p:spPr>
          <a:xfrm>
            <a:off x="0" y="3423437"/>
            <a:ext cx="12196311" cy="557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>
                <a:solidFill>
                  <a:srgbClr val="011893"/>
                </a:solidFill>
              </a:rPr>
              <a:t>Для одного суперпериода коэффициент расширения орбиты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4BBA96B-E98A-DD4D-BE9B-B7EFA09B4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69" y="4004568"/>
            <a:ext cx="7286462" cy="107486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8F2D4DE-B4FC-AF4C-8DA5-125136D76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218341"/>
            <a:ext cx="2336800" cy="457200"/>
          </a:xfrm>
          <a:prstGeom prst="rect">
            <a:avLst/>
          </a:prstGeom>
        </p:spPr>
      </p:pic>
      <p:sp>
        <p:nvSpPr>
          <p:cNvPr id="20" name="コンテンツ プレースホルダー 1">
            <a:extLst>
              <a:ext uri="{FF2B5EF4-FFF2-40B4-BE49-F238E27FC236}">
                <a16:creationId xmlns:a16="http://schemas.microsoft.com/office/drawing/2014/main" id="{33B00958-5912-9948-AA05-539760DD9D1B}"/>
              </a:ext>
            </a:extLst>
          </p:cNvPr>
          <p:cNvSpPr txBox="1"/>
          <p:nvPr/>
        </p:nvSpPr>
        <p:spPr>
          <a:xfrm>
            <a:off x="2616550" y="5803699"/>
            <a:ext cx="4647850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>
                <a:solidFill>
                  <a:srgbClr val="011893"/>
                </a:solidFill>
              </a:rPr>
              <a:t>Количество суперпериодов на арке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7E07B2C-DB7A-EF4F-B4A8-D6EC5504FBA3}"/>
              </a:ext>
            </a:extLst>
          </p:cNvPr>
          <p:cNvCxnSpPr>
            <a:cxnSpLocks/>
          </p:cNvCxnSpPr>
          <p:nvPr/>
        </p:nvCxnSpPr>
        <p:spPr>
          <a:xfrm>
            <a:off x="5042298" y="5600269"/>
            <a:ext cx="0" cy="24760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テキスト ボックス 91">
            <a:extLst>
              <a:ext uri="{FF2B5EF4-FFF2-40B4-BE49-F238E27FC236}">
                <a16:creationId xmlns:a16="http://schemas.microsoft.com/office/drawing/2014/main" id="{263C2F06-ACD8-544B-AC53-EEFACE69162C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5C98E26-623C-9944-883D-3351E32468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00" y="935734"/>
            <a:ext cx="5868000" cy="1860432"/>
          </a:xfrm>
          <a:prstGeom prst="rect">
            <a:avLst/>
          </a:prstGeom>
        </p:spPr>
      </p:pic>
      <p:sp>
        <p:nvSpPr>
          <p:cNvPr id="22" name="日付プレースホルダー 14">
            <a:extLst>
              <a:ext uri="{FF2B5EF4-FFF2-40B4-BE49-F238E27FC236}">
                <a16:creationId xmlns:a16="http://schemas.microsoft.com/office/drawing/2014/main" id="{67654F11-0111-2048-9505-18706DBE6161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20979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F3C82E3-A093-D445-918C-23D7FCABE050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Суперпериодичность на арках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159105-E554-DD41-B3ED-084D07E25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923" y="1242351"/>
            <a:ext cx="4207432" cy="348127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D7B1707-A772-7F41-A2B5-B8E013173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647" y="1242352"/>
            <a:ext cx="4235182" cy="3481276"/>
          </a:xfrm>
          <a:prstGeom prst="rect">
            <a:avLst/>
          </a:prstGeom>
        </p:spPr>
      </p:pic>
      <p:sp>
        <p:nvSpPr>
          <p:cNvPr id="17" name="コンテンツ プレースホルダー 1">
            <a:extLst>
              <a:ext uri="{FF2B5EF4-FFF2-40B4-BE49-F238E27FC236}">
                <a16:creationId xmlns:a16="http://schemas.microsoft.com/office/drawing/2014/main" id="{2494CD6F-BB1F-A743-8C34-4A9A10653FE0}"/>
              </a:ext>
            </a:extLst>
          </p:cNvPr>
          <p:cNvSpPr txBox="1"/>
          <p:nvPr/>
        </p:nvSpPr>
        <p:spPr>
          <a:xfrm>
            <a:off x="1147923" y="5173920"/>
            <a:ext cx="3541986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>
                <a:solidFill>
                  <a:srgbClr val="011893"/>
                </a:solidFill>
              </a:rPr>
              <a:t>Регулярная структура</a:t>
            </a:r>
          </a:p>
        </p:txBody>
      </p:sp>
      <p:sp>
        <p:nvSpPr>
          <p:cNvPr id="18" name="コンテンツ プレースホルダー 1">
            <a:extLst>
              <a:ext uri="{FF2B5EF4-FFF2-40B4-BE49-F238E27FC236}">
                <a16:creationId xmlns:a16="http://schemas.microsoft.com/office/drawing/2014/main" id="{7F01D9A2-ECD5-374D-A764-643AE2F379D8}"/>
              </a:ext>
            </a:extLst>
          </p:cNvPr>
          <p:cNvSpPr txBox="1"/>
          <p:nvPr/>
        </p:nvSpPr>
        <p:spPr>
          <a:xfrm>
            <a:off x="6609867" y="5173920"/>
            <a:ext cx="4688741" cy="1233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>
                <a:solidFill>
                  <a:srgbClr val="011893"/>
                </a:solidFill>
              </a:rPr>
              <a:t>Модулированная </a:t>
            </a:r>
            <a:r>
              <a:rPr lang="en-US" dirty="0">
                <a:solidFill>
                  <a:srgbClr val="011893"/>
                </a:solidFill>
              </a:rPr>
              <a:t>c </a:t>
            </a:r>
            <a:r>
              <a:rPr lang="ru-RU" dirty="0">
                <a:solidFill>
                  <a:srgbClr val="011893"/>
                </a:solidFill>
              </a:rPr>
              <a:t>введением</a:t>
            </a:r>
          </a:p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>
                <a:solidFill>
                  <a:srgbClr val="011893"/>
                </a:solidFill>
              </a:rPr>
              <a:t> суперпериодичности</a:t>
            </a:r>
          </a:p>
        </p:txBody>
      </p:sp>
      <p:sp>
        <p:nvSpPr>
          <p:cNvPr id="22" name="テキスト ボックス 91">
            <a:extLst>
              <a:ext uri="{FF2B5EF4-FFF2-40B4-BE49-F238E27FC236}">
                <a16:creationId xmlns:a16="http://schemas.microsoft.com/office/drawing/2014/main" id="{59CF1FDE-363A-5D42-A402-17820524FD0D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sp>
        <p:nvSpPr>
          <p:cNvPr id="19" name="日付プレースホルダー 14">
            <a:extLst>
              <a:ext uri="{FF2B5EF4-FFF2-40B4-BE49-F238E27FC236}">
                <a16:creationId xmlns:a16="http://schemas.microsoft.com/office/drawing/2014/main" id="{1410C5EE-0A47-9F49-8FEA-C2C599E43D1A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7313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F3C82E3-A093-D445-918C-23D7FCABE050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Необходимость подавления дисперсии</a:t>
            </a:r>
          </a:p>
        </p:txBody>
      </p:sp>
      <p:sp>
        <p:nvSpPr>
          <p:cNvPr id="22" name="テキスト ボックス 91">
            <a:extLst>
              <a:ext uri="{FF2B5EF4-FFF2-40B4-BE49-F238E27FC236}">
                <a16:creationId xmlns:a16="http://schemas.microsoft.com/office/drawing/2014/main" id="{59CF1FDE-363A-5D42-A402-17820524FD0D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5040D95-74CE-1F4D-91A1-483EC36D0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0" y="1104619"/>
            <a:ext cx="5976000" cy="475743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F3AB31-D71B-DF48-8CE0-131538B2D8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16" y="1167258"/>
            <a:ext cx="5724000" cy="4632153"/>
          </a:xfrm>
          <a:prstGeom prst="rect">
            <a:avLst/>
          </a:prstGeom>
        </p:spPr>
      </p:pic>
      <p:sp>
        <p:nvSpPr>
          <p:cNvPr id="23" name="タイトル 1">
            <a:extLst>
              <a:ext uri="{FF2B5EF4-FFF2-40B4-BE49-F238E27FC236}">
                <a16:creationId xmlns:a16="http://schemas.microsoft.com/office/drawing/2014/main" id="{2C285D79-1869-7F4E-B2EE-6DCD86AE70CD}"/>
              </a:ext>
            </a:extLst>
          </p:cNvPr>
          <p:cNvSpPr txBox="1"/>
          <p:nvPr/>
        </p:nvSpPr>
        <p:spPr>
          <a:xfrm>
            <a:off x="1646862" y="5714793"/>
            <a:ext cx="2910275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dirty="0">
                <a:solidFill>
                  <a:srgbClr val="011893"/>
                </a:solidFill>
              </a:rPr>
              <a:t>Без подавления</a:t>
            </a:r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C434E9D3-93A8-8445-BAEE-6B5602CFEEC3}"/>
              </a:ext>
            </a:extLst>
          </p:cNvPr>
          <p:cNvSpPr txBox="1"/>
          <p:nvPr/>
        </p:nvSpPr>
        <p:spPr>
          <a:xfrm>
            <a:off x="7475083" y="5702801"/>
            <a:ext cx="349979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dirty="0">
                <a:solidFill>
                  <a:srgbClr val="011893"/>
                </a:solidFill>
              </a:rPr>
              <a:t>Дисперсия подавлена</a:t>
            </a:r>
          </a:p>
        </p:txBody>
      </p:sp>
      <p:sp>
        <p:nvSpPr>
          <p:cNvPr id="17" name="日付プレースホルダー 14">
            <a:extLst>
              <a:ext uri="{FF2B5EF4-FFF2-40B4-BE49-F238E27FC236}">
                <a16:creationId xmlns:a16="http://schemas.microsoft.com/office/drawing/2014/main" id="{B743B959-E67F-9145-AF0D-041C36B233E8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0068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00199C">
              <a:alpha val="960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ysClr val="windowText" lastClr="000000"/>
              </a:solidFill>
              <a:highlight>
                <a:srgbClr val="000000"/>
              </a:highlight>
            </a:endParaRPr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330" y="6445547"/>
            <a:ext cx="442800" cy="4356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0" y="741531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mipt_rus_text.png" descr="mipt_rus_text.png">
            <a:extLst>
              <a:ext uri="{FF2B5EF4-FFF2-40B4-BE49-F238E27FC236}">
                <a16:creationId xmlns:a16="http://schemas.microsoft.com/office/drawing/2014/main" id="{31F94D95-85C7-4F43-8527-3738ADB7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" y="6337478"/>
            <a:ext cx="1365279" cy="6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スライド番号プレースホルダー 16">
            <a:extLst>
              <a:ext uri="{FF2B5EF4-FFF2-40B4-BE49-F238E27FC236}">
                <a16:creationId xmlns:a16="http://schemas.microsoft.com/office/drawing/2014/main" id="{3E3EA25D-3FA5-7B44-8987-4622D33441A8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B510F83-F2E5-414A-AED4-4EB3878CE60E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endParaRPr lang="en-US" dirty="0">
              <a:solidFill>
                <a:srgbClr val="00199C"/>
              </a:solidFill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13FEAF2-6EEB-B546-B32F-0453291D5644}"/>
              </a:ext>
            </a:extLst>
          </p:cNvPr>
          <p:cNvSpPr txBox="1"/>
          <p:nvPr/>
        </p:nvSpPr>
        <p:spPr>
          <a:xfrm>
            <a:off x="0" y="10633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011893"/>
                </a:solidFill>
              </a:rPr>
              <a:t>Способы подавления дисперсии</a:t>
            </a:r>
          </a:p>
        </p:txBody>
      </p:sp>
      <p:sp>
        <p:nvSpPr>
          <p:cNvPr id="19" name="テキスト ボックス 91">
            <a:extLst>
              <a:ext uri="{FF2B5EF4-FFF2-40B4-BE49-F238E27FC236}">
                <a16:creationId xmlns:a16="http://schemas.microsoft.com/office/drawing/2014/main" id="{E27590E7-8DD7-C445-9D1A-8E3B485978F0}"/>
              </a:ext>
            </a:extLst>
          </p:cNvPr>
          <p:cNvSpPr txBox="1"/>
          <p:nvPr/>
        </p:nvSpPr>
        <p:spPr>
          <a:xfrm>
            <a:off x="2269671" y="6426948"/>
            <a:ext cx="79740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/>
              <a:t>VII </a:t>
            </a:r>
            <a:r>
              <a:rPr lang="ru-RU" b="1" dirty="0"/>
              <a:t>Международная конференция</a:t>
            </a:r>
            <a:r>
              <a:rPr lang="en-US" dirty="0"/>
              <a:t>. </a:t>
            </a:r>
            <a:r>
              <a:rPr lang="ru-RU" dirty="0"/>
              <a:t>Лазерные, плазменные исследования и технологии</a:t>
            </a:r>
            <a:r>
              <a:rPr lang="en-US" dirty="0"/>
              <a:t> </a:t>
            </a:r>
            <a:r>
              <a:rPr lang="ru-RU" b="1" dirty="0" err="1"/>
              <a:t>ЛаПлаз</a:t>
            </a:r>
            <a:endParaRPr lang="ru-RU" b="1" dirty="0"/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</a:t>
            </a:r>
            <a:r>
              <a:rPr lang="en-US" dirty="0"/>
              <a:t>.</a:t>
            </a:r>
            <a:r>
              <a:rPr lang="ru-RU" dirty="0"/>
              <a:t>Москва</a:t>
            </a:r>
            <a:r>
              <a:rPr lang="en-US" dirty="0"/>
              <a:t>, 2021</a:t>
            </a:r>
            <a:endParaRPr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6DA027-789F-5B41-83A4-1448EE525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00" y="763956"/>
            <a:ext cx="7236000" cy="242410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BCFE3F5-3385-1046-B677-585947B92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300" y="3144175"/>
            <a:ext cx="8028000" cy="3226603"/>
          </a:xfrm>
          <a:prstGeom prst="rect">
            <a:avLst/>
          </a:prstGeom>
        </p:spPr>
      </p:pic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1A841A7F-FD9B-D14A-AA90-61A2B32E8219}"/>
              </a:ext>
            </a:extLst>
          </p:cNvPr>
          <p:cNvSpPr txBox="1"/>
          <p:nvPr/>
        </p:nvSpPr>
        <p:spPr>
          <a:xfrm>
            <a:off x="1197012" y="6518682"/>
            <a:ext cx="8009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</a:t>
            </a:r>
            <a:r>
              <a:rPr lang="en-US" dirty="0"/>
              <a:t>4</a:t>
            </a:r>
            <a:r>
              <a:rPr dirty="0"/>
              <a:t>/</a:t>
            </a:r>
            <a:r>
              <a:rPr lang="ru-RU" dirty="0"/>
              <a:t>0</a:t>
            </a:r>
            <a:r>
              <a:rPr lang="en-US" dirty="0"/>
              <a:t>3</a:t>
            </a:r>
            <a:r>
              <a:rPr dirty="0"/>
              <a:t>/20</a:t>
            </a:r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4813965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631</Words>
  <Application>Microsoft Macintosh PowerPoint</Application>
  <PresentationFormat>Широкоэкранный</PresentationFormat>
  <Paragraphs>134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15</cp:revision>
  <dcterms:created xsi:type="dcterms:W3CDTF">2021-03-21T10:05:46Z</dcterms:created>
  <dcterms:modified xsi:type="dcterms:W3CDTF">2021-03-24T13:40:40Z</dcterms:modified>
</cp:coreProperties>
</file>